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5" r:id="rId3"/>
    <p:sldId id="268" r:id="rId4"/>
    <p:sldId id="262" r:id="rId5"/>
    <p:sldId id="257" r:id="rId6"/>
    <p:sldId id="258" r:id="rId7"/>
    <p:sldId id="271" r:id="rId8"/>
    <p:sldId id="259" r:id="rId9"/>
    <p:sldId id="264" r:id="rId10"/>
    <p:sldId id="260" r:id="rId11"/>
    <p:sldId id="261" r:id="rId12"/>
    <p:sldId id="274" r:id="rId13"/>
    <p:sldId id="269" r:id="rId14"/>
    <p:sldId id="270" r:id="rId15"/>
    <p:sldId id="273" r:id="rId16"/>
    <p:sldId id="272" r:id="rId17"/>
    <p:sldId id="266" r:id="rId1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959" autoAdjust="0"/>
  </p:normalViewPr>
  <p:slideViewPr>
    <p:cSldViewPr snapToGrid="0">
      <p:cViewPr varScale="1">
        <p:scale>
          <a:sx n="65" d="100"/>
          <a:sy n="65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2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0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5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0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1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0E82-7B57-486F-86FB-260672CC33B7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DA48-DFEE-43C0-B8CB-3C690387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045" b="32991"/>
          <a:stretch/>
        </p:blipFill>
        <p:spPr>
          <a:xfrm>
            <a:off x="159760" y="103207"/>
            <a:ext cx="1905000" cy="738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79" y="1106820"/>
            <a:ext cx="5715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75" y="4297130"/>
            <a:ext cx="1982939" cy="808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693" y="3473137"/>
            <a:ext cx="1566913" cy="1528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15" y="4025242"/>
            <a:ext cx="1317507" cy="8330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226" y="5075537"/>
            <a:ext cx="985939" cy="10563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7731" r="16796"/>
          <a:stretch/>
        </p:blipFill>
        <p:spPr>
          <a:xfrm>
            <a:off x="4639606" y="5098460"/>
            <a:ext cx="1260230" cy="10105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749" y="2537318"/>
            <a:ext cx="674077" cy="674077"/>
          </a:xfrm>
          <a:prstGeom prst="rect">
            <a:avLst/>
          </a:prstGeom>
        </p:spPr>
      </p:pic>
      <p:pic>
        <p:nvPicPr>
          <p:cNvPr id="2052" name="Picture 4" descr="Image result for doxygen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14" y="4942368"/>
            <a:ext cx="24860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oglelogo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7" b="22235"/>
          <a:stretch/>
        </p:blipFill>
        <p:spPr bwMode="auto">
          <a:xfrm>
            <a:off x="6210893" y="4150116"/>
            <a:ext cx="2026270" cy="6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ongo 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72" y="1907443"/>
            <a:ext cx="1648511" cy="164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ullet physics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084" y="3595255"/>
            <a:ext cx="1595171" cy="7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ython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82" y="1013698"/>
            <a:ext cx="1181981" cy="118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ogre3d.org/docs/ogre-logo-wetfloor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8" y="5342801"/>
            <a:ext cx="2238375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azebo 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13" y="2454776"/>
            <a:ext cx="1149628" cy="11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upload.wikimedia.org/wikipedia/commons/c/cd/Boos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9" y="5682109"/>
            <a:ext cx="2638425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XML 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40" y="2043430"/>
            <a:ext cx="1143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bourne shell  logo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t="34811" r="10049" b="31801"/>
          <a:stretch/>
        </p:blipFill>
        <p:spPr bwMode="auto">
          <a:xfrm>
            <a:off x="8226233" y="5512199"/>
            <a:ext cx="2062016" cy="7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opencv 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62" y="3533628"/>
            <a:ext cx="1192101" cy="14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qt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77" y="2717212"/>
            <a:ext cx="785446" cy="7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tse1.mm.bing.net/th?&amp;id=OIP.M345eee7fcfffa8901b79c22f87022585o0&amp;w=300&amp;h=300&amp;c=0&amp;pid=1.9&amp;rs=0&amp;p=0&amp;r=0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 b="9334"/>
          <a:stretch/>
        </p:blipFill>
        <p:spPr bwMode="auto">
          <a:xfrm>
            <a:off x="8482897" y="961566"/>
            <a:ext cx="1450487" cy="1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kinect  logo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542" y="5085955"/>
            <a:ext cx="1754842" cy="36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Image result for X11 logo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759" y="2168857"/>
            <a:ext cx="701784" cy="6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Image result for gtk system logo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47" y="3013503"/>
            <a:ext cx="887393" cy="8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apps.ubuntu.com/assets/images/applications-other-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42" y="380643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Image result for unity ubuntu logo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759" y="1463858"/>
            <a:ext cx="1145687" cy="4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9649" y="3054063"/>
            <a:ext cx="4212701" cy="749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66714" y="189901"/>
            <a:ext cx="3901778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Bolt and </a:t>
            </a:r>
            <a:r>
              <a:rPr lang="en-US" dirty="0" err="1"/>
              <a:t>Boltholder</a:t>
            </a:r>
            <a:r>
              <a:rPr lang="en-US" dirty="0"/>
              <a:t> as STL to ROS using </a:t>
            </a:r>
            <a:r>
              <a:rPr lang="en-US" dirty="0" err="1"/>
              <a:t>Rviz</a:t>
            </a:r>
            <a:r>
              <a:rPr lang="en-US" dirty="0"/>
              <a:t> “Markers”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87" t="8812" r="17229" b="28626"/>
          <a:stretch/>
        </p:blipFill>
        <p:spPr>
          <a:xfrm>
            <a:off x="5856021" y="1027906"/>
            <a:ext cx="5583385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1671" y="365125"/>
            <a:ext cx="10762129" cy="1325563"/>
          </a:xfrm>
        </p:spPr>
        <p:txBody>
          <a:bodyPr/>
          <a:lstStyle/>
          <a:p>
            <a:r>
              <a:rPr lang="en-US" dirty="0" err="1"/>
              <a:t>Rviz</a:t>
            </a:r>
            <a:r>
              <a:rPr lang="en-US" dirty="0"/>
              <a:t> Bang-bang Simulation of Bolt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27" y="1563565"/>
            <a:ext cx="10015526" cy="43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06"/>
            <a:ext cx="10515600" cy="782911"/>
          </a:xfrm>
        </p:spPr>
        <p:txBody>
          <a:bodyPr/>
          <a:lstStyle/>
          <a:p>
            <a:r>
              <a:rPr lang="en-US" dirty="0"/>
              <a:t>ROS URDF Macro language - </a:t>
            </a:r>
            <a:r>
              <a:rPr lang="en-US" dirty="0" err="1"/>
              <a:t>Xacro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7425"/>
            <a:ext cx="10515600" cy="4351338"/>
          </a:xfrm>
        </p:spPr>
        <p:txBody>
          <a:bodyPr/>
          <a:lstStyle/>
          <a:p>
            <a:r>
              <a:rPr lang="en-US" dirty="0"/>
              <a:t>Once the basic URDF is in place, robot and gripper definitions can become a macro in </a:t>
            </a:r>
            <a:r>
              <a:rPr lang="en-US" dirty="0" err="1"/>
              <a:t>Xacro</a:t>
            </a:r>
            <a:r>
              <a:rPr lang="en-US" dirty="0"/>
              <a:t> (ok programming with XML not easy </a:t>
            </a:r>
            <a:r>
              <a:rPr lang="en-US" dirty="0" err="1"/>
              <a:t>peasy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Connect the robots in ROS </a:t>
            </a:r>
            <a:r>
              <a:rPr lang="en-US" dirty="0" err="1"/>
              <a:t>Xacro</a:t>
            </a:r>
            <a:r>
              <a:rPr lang="en-US" dirty="0"/>
              <a:t>/URDF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1530336"/>
            <a:ext cx="727417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&lt;?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xml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version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1.0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?&gt;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robot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fanuc_lrmate200id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xmlns:xacro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http://ros.org/wiki/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xacro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xacro:include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filename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$(find fanuc_lrmate200id_support)/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urdf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/lrmate200id_macro.xacro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xacro:include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filename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$(find fanuc_lrmate200id_support)/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urdf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/robotiq_c2_model_macro.xacro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xacro:include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filename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$(find motoman_sia20d_support)/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urdf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/sia20d_macro.xacro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xacro:fanuc_lrmate200id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prefix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fanuc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_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xacro:robotiq_c2_model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prefix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fanuc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_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xacro:motoman_sia20d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prefix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motoman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_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xacro:robotiq_c2_model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prefix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motoman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_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9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3627798"/>
            <a:ext cx="72741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world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&lt;!--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 Dummy Link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--&gt;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link0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world_joint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parent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world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child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link0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pt-BR" sz="1050" dirty="0">
                <a:solidFill>
                  <a:srgbClr val="A31515"/>
                </a:solidFill>
                <a:latin typeface="Consolas" panose="020B0609020204030204" pitchFamily="49" charset="0"/>
              </a:rPr>
              <a:t>axis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rgbClr val="FF0000"/>
                </a:solidFill>
                <a:latin typeface="Consolas" panose="020B0609020204030204" pitchFamily="49" charset="0"/>
              </a:rPr>
              <a:t>xyz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t-BR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0 0 1</a:t>
            </a:r>
            <a:r>
              <a:rPr lang="pt-BR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pt-BR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&lt;!--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 First Robot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--&gt;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fanuc_joint_0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parent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link0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child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fanuc_base_link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origin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xyz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0 -0.5 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rpy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0 0 0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&lt;!--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 Second Robot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--&gt;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motoman_joint_0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parent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link0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child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motoman_base_link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origin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</a:rPr>
              <a:t>xyz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0 0.5 0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rpy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0 0 0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0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joint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8894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38" y="1490540"/>
            <a:ext cx="324143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Fanuc and </a:t>
            </a:r>
            <a:r>
              <a:rPr lang="en-US" dirty="0" err="1"/>
              <a:t>Motoman</a:t>
            </a:r>
            <a:r>
              <a:rPr lang="en-US" dirty="0"/>
              <a:t> Robots in ROS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1"/>
          <a:stretch/>
        </p:blipFill>
        <p:spPr>
          <a:xfrm>
            <a:off x="4130088" y="0"/>
            <a:ext cx="8061912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8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034195"/>
          </a:xfrm>
        </p:spPr>
        <p:txBody>
          <a:bodyPr/>
          <a:lstStyle/>
          <a:p>
            <a:r>
              <a:rPr lang="en-US" dirty="0"/>
              <a:t>Fanuc and </a:t>
            </a:r>
            <a:r>
              <a:rPr lang="en-US" dirty="0" err="1"/>
              <a:t>Motoman</a:t>
            </a:r>
            <a:r>
              <a:rPr lang="en-US" dirty="0"/>
              <a:t> Robots Playing Checkers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2" y="832338"/>
            <a:ext cx="9894277" cy="61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7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Kinematics is confusing, simple modifications to tool offset can assist in orienting tool correctly</a:t>
            </a:r>
          </a:p>
          <a:p>
            <a:r>
              <a:rPr lang="en-US" dirty="0"/>
              <a:t>No heavy lifting - moving robots around is not hard – change of base offset pose</a:t>
            </a:r>
          </a:p>
          <a:p>
            <a:r>
              <a:rPr lang="en-US" dirty="0"/>
              <a:t>No safety reports</a:t>
            </a:r>
          </a:p>
          <a:p>
            <a:r>
              <a:rPr lang="en-US" dirty="0"/>
              <a:t>Validate motion concepts</a:t>
            </a:r>
          </a:p>
          <a:p>
            <a:r>
              <a:rPr lang="en-US" dirty="0"/>
              <a:t>Works for multiple robots ask Paul </a:t>
            </a:r>
            <a:r>
              <a:rPr lang="en-US" dirty="0" err="1"/>
              <a:t>Stahura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1690688"/>
            <a:ext cx="5750169" cy="3572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07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Gomotion</a:t>
            </a:r>
            <a:r>
              <a:rPr lang="en-US" dirty="0"/>
              <a:t> Jerk-based trajectory motion ROS library</a:t>
            </a:r>
          </a:p>
          <a:p>
            <a:r>
              <a:rPr lang="en-US" dirty="0"/>
              <a:t>Integration of vision and Mongo DB for object recognition and archiving</a:t>
            </a:r>
          </a:p>
          <a:p>
            <a:r>
              <a:rPr lang="en-US" dirty="0"/>
              <a:t>Collision checking</a:t>
            </a:r>
          </a:p>
          <a:p>
            <a:r>
              <a:rPr lang="en-US" dirty="0"/>
              <a:t>Prismatic gripper</a:t>
            </a:r>
          </a:p>
          <a:p>
            <a:r>
              <a:rPr lang="en-US" dirty="0"/>
              <a:t>Dynamic change of end effector issue – only Baxter handles, ROS ignores</a:t>
            </a:r>
          </a:p>
          <a:p>
            <a:r>
              <a:rPr lang="en-US" dirty="0"/>
              <a:t>Gazebo with physics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7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3" y="1936873"/>
            <a:ext cx="11754414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1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1194"/>
            <a:ext cx="5181600" cy="4351338"/>
          </a:xfrm>
        </p:spPr>
        <p:txBody>
          <a:bodyPr>
            <a:normAutofit/>
          </a:bodyPr>
          <a:lstStyle/>
          <a:p>
            <a:r>
              <a:rPr lang="en-US" i="1" dirty="0"/>
              <a:t>The Robot Operating System (ROS) is a set of software libraries and tools that help you build robot applications. From drivers to state-of-the-art algorithms, and with powerful developer tools, ROS has what you need for your next robotics project. And it's all open source.</a:t>
            </a:r>
          </a:p>
          <a:p>
            <a:r>
              <a:rPr lang="en-US" dirty="0"/>
              <a:t>Feels like spaghetti</a:t>
            </a:r>
          </a:p>
        </p:txBody>
      </p:sp>
      <p:pic>
        <p:nvPicPr>
          <p:cNvPr id="6" name="Picture 2" descr="http://www.proun-game.com/Oogst3D/BLOG/Italian%20Food%20Coding%20Spaghetti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72" y="1690687"/>
            <a:ext cx="5491853" cy="42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6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ROS better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3074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Added ROS Version Dependency via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Added ROS Message Definitions via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Model Fanuc Robot in ROS URDF/</a:t>
            </a:r>
            <a:r>
              <a:rPr lang="en-US" dirty="0" err="1"/>
              <a:t>Rviz</a:t>
            </a:r>
            <a:endParaRPr lang="en-US" dirty="0"/>
          </a:p>
          <a:p>
            <a:r>
              <a:rPr lang="en-US" dirty="0"/>
              <a:t>Added Gripper to Fanuc Robot in URDF/</a:t>
            </a:r>
            <a:r>
              <a:rPr lang="en-US" dirty="0" err="1"/>
              <a:t>Rviz</a:t>
            </a:r>
            <a:endParaRPr lang="en-US" dirty="0"/>
          </a:p>
          <a:p>
            <a:r>
              <a:rPr lang="en-US" dirty="0"/>
              <a:t>Model Kitting Demo bolt and bolt holder STL in ROS </a:t>
            </a:r>
            <a:r>
              <a:rPr lang="en-US" dirty="0" err="1"/>
              <a:t>Rviz</a:t>
            </a:r>
            <a:endParaRPr lang="en-US" dirty="0"/>
          </a:p>
          <a:p>
            <a:r>
              <a:rPr lang="en-US" dirty="0"/>
              <a:t>Model Fanuc Robot with Gripper with </a:t>
            </a:r>
            <a:r>
              <a:rPr lang="en-US" dirty="0" err="1"/>
              <a:t>Motoman</a:t>
            </a:r>
            <a:r>
              <a:rPr lang="en-US" dirty="0"/>
              <a:t> with Gripper in ROS URDF/</a:t>
            </a:r>
            <a:r>
              <a:rPr lang="en-US" dirty="0" err="1"/>
              <a:t>Rviz</a:t>
            </a:r>
            <a:r>
              <a:rPr lang="en-US" dirty="0"/>
              <a:t> collaborating using extended CRCL</a:t>
            </a:r>
          </a:p>
          <a:p>
            <a:endParaRPr lang="en-US" dirty="0"/>
          </a:p>
        </p:txBody>
      </p:sp>
      <p:pic>
        <p:nvPicPr>
          <p:cNvPr id="1026" name="Picture 2" descr="X:\Pictures\SFH8Y9~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652" y="0"/>
            <a:ext cx="2599348" cy="18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53" y="574279"/>
            <a:ext cx="2073723" cy="9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2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Simpler Real-time Control Architecture  </a:t>
            </a:r>
            <a:br>
              <a:rPr lang="en-US" dirty="0"/>
            </a:b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33754" y="2543908"/>
            <a:ext cx="11758246" cy="3540369"/>
            <a:chOff x="562707" y="2508739"/>
            <a:chExt cx="10908324" cy="29307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535454"/>
              <a:ext cx="10058400" cy="280902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9108831" y="3235570"/>
              <a:ext cx="2362200" cy="11254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62707" y="2508739"/>
              <a:ext cx="2555632" cy="14067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2637692"/>
              <a:ext cx="1951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Robot with gripper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420315" y="3352800"/>
              <a:ext cx="2037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Bolt </a:t>
              </a:r>
              <a:r>
                <a:rPr lang="en-US" dirty="0" err="1"/>
                <a:t>Rviz</a:t>
              </a:r>
              <a:r>
                <a:rPr lang="en-US" dirty="0"/>
                <a:t> Simulation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589584" y="3636802"/>
              <a:ext cx="2555632" cy="18027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20217" y="3757302"/>
              <a:ext cx="1894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ROS CRCL Package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864683" y="4280247"/>
              <a:ext cx="1833840" cy="5158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33754" y="1773786"/>
            <a:ext cx="387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Displayed with ROS </a:t>
            </a:r>
            <a:r>
              <a:rPr lang="en-US" sz="2400" u="sng" dirty="0" err="1"/>
              <a:t>rqt_graph</a:t>
            </a:r>
            <a:endParaRPr lang="en-US" sz="2400" u="sng" dirty="0"/>
          </a:p>
        </p:txBody>
      </p:sp>
      <p:sp>
        <p:nvSpPr>
          <p:cNvPr id="16" name="Rectangle 15"/>
          <p:cNvSpPr/>
          <p:nvPr/>
        </p:nvSpPr>
        <p:spPr>
          <a:xfrm>
            <a:off x="293287" y="6092979"/>
            <a:ext cx="11672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Simpler (for now) - no ROS </a:t>
            </a:r>
            <a:r>
              <a:rPr lang="en-US" sz="2400" dirty="0" err="1"/>
              <a:t>moveit</a:t>
            </a:r>
            <a:r>
              <a:rPr lang="en-US" sz="2400" dirty="0"/>
              <a:t>, </a:t>
            </a:r>
            <a:r>
              <a:rPr lang="en-US" sz="2400" dirty="0" err="1"/>
              <a:t>joint_state_publisher</a:t>
            </a:r>
            <a:r>
              <a:rPr lang="en-US" sz="2400" dirty="0"/>
              <a:t> does arm and gripper joint updates </a:t>
            </a:r>
          </a:p>
        </p:txBody>
      </p:sp>
    </p:spTree>
    <p:extLst>
      <p:ext uri="{BB962C8B-B14F-4D97-AF65-F5344CB8AC3E}">
        <p14:creationId xmlns:p14="http://schemas.microsoft.com/office/powerpoint/2010/main" val="177240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ROS Version Dependency via </a:t>
            </a:r>
            <a:r>
              <a:rPr lang="en-US" dirty="0" err="1"/>
              <a:t>Github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7011165"/>
              </p:ext>
            </p:extLst>
          </p:nvPr>
        </p:nvGraphicFramePr>
        <p:xfrm>
          <a:off x="838432" y="1714871"/>
          <a:ext cx="3971460" cy="4462092"/>
        </p:xfrm>
        <a:graphic>
          <a:graphicData uri="http://schemas.openxmlformats.org/drawingml/2006/table">
            <a:tbl>
              <a:tblPr/>
              <a:tblGrid>
                <a:gridCol w="1985730">
                  <a:extLst>
                    <a:ext uri="{9D8B030D-6E8A-4147-A177-3AD203B41FA5}">
                      <a16:colId xmlns:a16="http://schemas.microsoft.com/office/drawing/2014/main" val="3946556801"/>
                    </a:ext>
                  </a:extLst>
                </a:gridCol>
                <a:gridCol w="1985730">
                  <a:extLst>
                    <a:ext uri="{9D8B030D-6E8A-4147-A177-3AD203B41FA5}">
                      <a16:colId xmlns:a16="http://schemas.microsoft.com/office/drawing/2014/main" val="1858661395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Package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Version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11570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actionlib</a:t>
                      </a:r>
                      <a:r>
                        <a:rPr lang="en-US" sz="700" i="1">
                          <a:effectLst/>
                        </a:rPr>
                        <a:t>msgs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1797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catkin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0.6.16</a:t>
                      </a:r>
                      <a:br>
                        <a:rPr lang="en-US" sz="700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6570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classloader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0.3.1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3230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cpp</a:t>
                      </a:r>
                      <a:r>
                        <a:rPr lang="en-US" sz="700" i="1">
                          <a:effectLst/>
                        </a:rPr>
                        <a:t>common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0.5.6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3146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eigenconversions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1.11.7</a:t>
                      </a:r>
                      <a:br>
                        <a:rPr lang="en-US" sz="700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82591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eigen</a:t>
                      </a:r>
                      <a:r>
                        <a:rPr lang="en-US" sz="700" i="1">
                          <a:effectLst/>
                        </a:rPr>
                        <a:t>stl</a:t>
                      </a:r>
                      <a:r>
                        <a:rPr lang="en-US" sz="700">
                          <a:effectLst/>
                        </a:rPr>
                        <a:t>containers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0.1.4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91630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fcl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0.3.2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7535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gencpp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0.5.3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79994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genlisp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0.4.15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9702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genmsg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0.5.6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41989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genpy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0.5.7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22057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geometric</a:t>
                      </a:r>
                      <a:r>
                        <a:rPr lang="en-US" sz="700" i="1">
                          <a:effectLst/>
                        </a:rPr>
                        <a:t>shapes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0.4.3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47209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geometrymsgs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50532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kdl</a:t>
                      </a:r>
                      <a:r>
                        <a:rPr lang="en-US" sz="700" i="1">
                          <a:effectLst/>
                        </a:rPr>
                        <a:t>parser</a:t>
                      </a:r>
                      <a:br>
                        <a:rPr lang="en-US" sz="700" i="1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1.11.8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318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libccd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1.5.0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03277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messagegeneration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0.2.10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80458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700" dirty="0" err="1">
                          <a:effectLst/>
                        </a:rPr>
                        <a:t>message</a:t>
                      </a:r>
                      <a:r>
                        <a:rPr lang="en-US" sz="700" i="1" dirty="0" err="1">
                          <a:effectLst/>
                        </a:rPr>
                        <a:t>runtime</a:t>
                      </a:r>
                      <a:br>
                        <a:rPr lang="en-US" sz="700" i="1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0.4.12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704822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64114" y="1467953"/>
            <a:ext cx="518160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900" b="1" dirty="0">
                <a:solidFill>
                  <a:srgbClr val="000000"/>
                </a:solidFill>
                <a:latin typeface="helvetica" panose="020B0604020202020204" pitchFamily="34" charset="0"/>
              </a:rPr>
              <a:t>Bash Script</a:t>
            </a:r>
          </a:p>
          <a:p>
            <a:pPr marL="0" indent="0">
              <a:buNone/>
            </a:pPr>
            <a:r>
              <a:rPr lang="en-US" dirty="0"/>
              <a:t>!/bin/bash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Sorted Package Version Information in simple HTML Table Format</a:t>
            </a:r>
          </a:p>
          <a:p>
            <a:pPr marL="0" indent="0">
              <a:buNone/>
            </a:pPr>
            <a:r>
              <a:rPr lang="en-US" dirty="0"/>
              <a:t># Usage  ./</a:t>
            </a:r>
            <a:r>
              <a:rPr lang="en-US" dirty="0" err="1"/>
              <a:t>versioninfo.bash</a:t>
            </a:r>
            <a:r>
              <a:rPr lang="en-US" dirty="0"/>
              <a:t> </a:t>
            </a:r>
            <a:r>
              <a:rPr lang="en-US" dirty="0" err="1"/>
              <a:t>pkgname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Assume ROS installed and </a:t>
            </a:r>
            <a:r>
              <a:rPr lang="en-US" dirty="0" err="1"/>
              <a:t>pkg</a:t>
            </a:r>
            <a:r>
              <a:rPr lang="en-US" dirty="0"/>
              <a:t> compiles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pkgs</a:t>
            </a:r>
            <a:r>
              <a:rPr lang="en-US" dirty="0"/>
              <a:t>=`</a:t>
            </a:r>
            <a:r>
              <a:rPr lang="en-US" dirty="0" err="1"/>
              <a:t>rospack</a:t>
            </a:r>
            <a:r>
              <a:rPr lang="en-US" dirty="0"/>
              <a:t> depends $1 |sort `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echo "&lt;HTML&gt;&lt;BODY&gt;"</a:t>
            </a:r>
          </a:p>
          <a:p>
            <a:pPr marL="0" indent="0">
              <a:buNone/>
            </a:pPr>
            <a:r>
              <a:rPr lang="en-US" dirty="0"/>
              <a:t>echo "&lt;h1&gt; " $1 " Package Version Dependencies &lt;/h1&gt;"</a:t>
            </a:r>
          </a:p>
          <a:p>
            <a:pPr marL="0" indent="0">
              <a:buNone/>
            </a:pPr>
            <a:r>
              <a:rPr lang="en-US" dirty="0"/>
              <a:t>echo "&lt;TABLE&gt;"</a:t>
            </a:r>
          </a:p>
          <a:p>
            <a:pPr marL="0" indent="0">
              <a:buNone/>
            </a:pPr>
            <a:r>
              <a:rPr lang="en-US" dirty="0"/>
              <a:t>echo "&lt;TR&gt;&lt;TH&gt;Package&lt;/TH&gt;&lt;TH&gt;Version&lt;/TH&gt;&lt;/TR&gt;"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pkg</a:t>
            </a:r>
            <a:r>
              <a:rPr lang="en-US" dirty="0"/>
              <a:t> in $</a:t>
            </a:r>
            <a:r>
              <a:rPr lang="en-US" dirty="0" err="1"/>
              <a:t>pkgs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ver</a:t>
            </a:r>
            <a:r>
              <a:rPr lang="en-US" dirty="0"/>
              <a:t>=`</a:t>
            </a:r>
            <a:r>
              <a:rPr lang="en-US" dirty="0" err="1"/>
              <a:t>rosversion</a:t>
            </a:r>
            <a:r>
              <a:rPr lang="en-US" dirty="0"/>
              <a:t> $</a:t>
            </a:r>
            <a:r>
              <a:rPr lang="en-US" dirty="0" err="1"/>
              <a:t>pkg</a:t>
            </a:r>
            <a:r>
              <a:rPr lang="en-US" dirty="0"/>
              <a:t> `</a:t>
            </a:r>
          </a:p>
          <a:p>
            <a:pPr marL="0" indent="0">
              <a:buNone/>
            </a:pPr>
            <a:r>
              <a:rPr lang="en-US" dirty="0"/>
              <a:t>   echo  "&lt;TR&gt;&lt;TD&gt; $</a:t>
            </a:r>
            <a:r>
              <a:rPr lang="en-US" dirty="0" err="1"/>
              <a:t>pkg</a:t>
            </a:r>
            <a:r>
              <a:rPr lang="en-US" dirty="0"/>
              <a:t> &lt;/TD&gt;&lt;TD&gt;  $</a:t>
            </a:r>
            <a:r>
              <a:rPr lang="en-US" dirty="0" err="1"/>
              <a:t>ver</a:t>
            </a:r>
            <a:r>
              <a:rPr lang="en-US" dirty="0"/>
              <a:t> &lt;/TD&gt;&lt;/TR&gt;"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pPr marL="0" indent="0">
              <a:buNone/>
            </a:pPr>
            <a:r>
              <a:rPr lang="en-US" dirty="0"/>
              <a:t>echo "&lt;/TABLE&gt;&lt;/BODY&gt;&lt;/HTML&gt;"</a:t>
            </a:r>
          </a:p>
          <a:p>
            <a:endParaRPr 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50276" y="14679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Package Version Dependencies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477" y="491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Added ROS Message Definitions via </a:t>
            </a:r>
            <a:r>
              <a:rPr lang="en-US" dirty="0" err="1"/>
              <a:t>Github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1710156"/>
              </p:ext>
            </p:extLst>
          </p:nvPr>
        </p:nvGraphicFramePr>
        <p:xfrm>
          <a:off x="439271" y="4941732"/>
          <a:ext cx="5181600" cy="1916268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336554822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98078584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981196375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Type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Name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Comment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80742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uint8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done=0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15182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error=1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1568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working=2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8872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std</a:t>
                      </a:r>
                      <a:r>
                        <a:rPr lang="en-US" sz="900" i="1">
                          <a:effectLst/>
                        </a:rPr>
                        <a:t>msgs/Header</a:t>
                      </a:r>
                      <a:br>
                        <a:rPr lang="en-US" sz="900" i="1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header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150043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pPr algn="l"/>
                      <a: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  <a:t>uint32</a:t>
                      </a:r>
                      <a:b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</a:br>
                      <a:endParaRPr lang="en-US" sz="900" b="0" i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  <a:t>seq</a:t>
                      </a:r>
                      <a:br>
                        <a:rPr lang="en-US" sz="900" b="0" i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</a:rPr>
                      </a:br>
                      <a:endParaRPr lang="en-US" sz="900" b="0" i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057" marR="45057" marT="22529" marB="22529">
                    <a:lnL>
                      <a:noFill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871883"/>
                  </a:ext>
                </a:extLst>
              </a:tr>
            </a:tbl>
          </a:graphicData>
        </a:graphic>
      </p:graphicFrame>
      <p:graphicFrame>
        <p:nvGraphicFramePr>
          <p:cNvPr id="19" name="Content Placeholder 1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3018293"/>
              </p:ext>
            </p:extLst>
          </p:nvPr>
        </p:nvGraphicFramePr>
        <p:xfrm>
          <a:off x="439271" y="1615900"/>
          <a:ext cx="5181600" cy="3193780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14106968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59491733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966646346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Type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Name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Comment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91919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initCanon=1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9931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endCanon=2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23381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actuatejoints=3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7564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uint8</a:t>
                      </a:r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moveto=4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 dirty="0">
                          <a:effectLst/>
                        </a:rPr>
                      </a:br>
                      <a:endParaRPr lang="en-US" sz="900" dirty="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13513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dwell=5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51977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message=6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102502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moveThroughTo=7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963174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setCoordinatedMotion=8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67129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uint8</a:t>
                      </a: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stopMotion=9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5057" marR="45057" marT="22529" marB="22529">
                    <a:lnL>
                      <a:noFill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411059"/>
                  </a:ext>
                </a:extLst>
              </a:tr>
            </a:tbl>
          </a:graphicData>
        </a:graphic>
      </p:graphicFrame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39271" y="4679227"/>
            <a:ext cx="406908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nistcrcl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CrclStatusMsg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439271" y="1027558"/>
            <a:ext cx="3083858" cy="90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nistcrcl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/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CrclCommandMsg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r="50895"/>
          <a:stretch/>
        </p:blipFill>
        <p:spPr>
          <a:xfrm>
            <a:off x="6348041" y="1690226"/>
            <a:ext cx="4042054" cy="3251506"/>
          </a:xfrm>
          <a:prstGeom prst="rect">
            <a:avLst/>
          </a:prstGeom>
        </p:spPr>
      </p:pic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6348041" y="1059231"/>
            <a:ext cx="3083858" cy="63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Pytho</a:t>
            </a:r>
            <a:r>
              <a:rPr lang="en-US" altLang="en-US" sz="1500" b="1" dirty="0">
                <a:solidFill>
                  <a:srgbClr val="000000"/>
                </a:solidFill>
                <a:latin typeface="helvetica" panose="020B0604020202020204" pitchFamily="34" charset="0"/>
              </a:rPr>
              <a:t>n Program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4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Fanuc </a:t>
            </a:r>
            <a:r>
              <a:rPr lang="en-US" dirty="0" err="1"/>
              <a:t>LRMate</a:t>
            </a:r>
            <a:r>
              <a:rPr lang="en-US" dirty="0"/>
              <a:t> 20iD Robot in ROS/URDF/</a:t>
            </a:r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020908" cy="55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Added Gripper to Fanuc Robot in URDF –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Rviz</a:t>
            </a:r>
            <a:r>
              <a:rPr lang="en-US" dirty="0"/>
              <a:t> for pick/place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5" y="1932068"/>
            <a:ext cx="10234736" cy="44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508" y="365125"/>
            <a:ext cx="7438292" cy="1325563"/>
          </a:xfrm>
        </p:spPr>
        <p:txBody>
          <a:bodyPr/>
          <a:lstStyle/>
          <a:p>
            <a:r>
              <a:rPr lang="en-US" dirty="0"/>
              <a:t>Fanuc and </a:t>
            </a:r>
            <a:r>
              <a:rPr lang="en-US" dirty="0" err="1"/>
              <a:t>Robotiq</a:t>
            </a:r>
            <a:r>
              <a:rPr lang="en-US" dirty="0"/>
              <a:t> URDF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25193" b="22222"/>
          <a:stretch/>
        </p:blipFill>
        <p:spPr>
          <a:xfrm>
            <a:off x="504093" y="82060"/>
            <a:ext cx="2731477" cy="6775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04" b="-6379"/>
          <a:stretch/>
        </p:blipFill>
        <p:spPr>
          <a:xfrm>
            <a:off x="2821460" y="1793628"/>
            <a:ext cx="8702324" cy="46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3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10154</TotalTime>
  <Words>770</Words>
  <Application>Microsoft Office PowerPoint</Application>
  <PresentationFormat>Widescreen</PresentationFormat>
  <Paragraphs>179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helvetica</vt:lpstr>
      <vt:lpstr>Office Theme</vt:lpstr>
      <vt:lpstr>PowerPoint Presentation</vt:lpstr>
      <vt:lpstr>What is ROS? </vt:lpstr>
      <vt:lpstr>Make ROS better</vt:lpstr>
      <vt:lpstr>Simpler Real-time Control Architecture   </vt:lpstr>
      <vt:lpstr>Added ROS Version Dependency via Github</vt:lpstr>
      <vt:lpstr>Added ROS Message Definitions via Github</vt:lpstr>
      <vt:lpstr>Fanuc LRMate 20iD Robot in ROS/URDF/Rviz</vt:lpstr>
      <vt:lpstr>Added Gripper to Fanuc Robot in URDF – and Rviz for pick/place</vt:lpstr>
      <vt:lpstr>Fanuc and Robotiq URDF</vt:lpstr>
      <vt:lpstr>Added Bolt and Boltholder as STL to ROS using Rviz “Markers”</vt:lpstr>
      <vt:lpstr>Rviz Bang-bang Simulation of Bolt placement</vt:lpstr>
      <vt:lpstr>ROS URDF Macro language - Xacro</vt:lpstr>
      <vt:lpstr>Model Fanuc and Motoman Robots in ROS</vt:lpstr>
      <vt:lpstr>Fanuc and Motoman Robots Playing Checkers</vt:lpstr>
      <vt:lpstr>What is useful</vt:lpstr>
      <vt:lpstr>Future</vt:lpstr>
      <vt:lpstr>Block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Michaloski, John L. (Fed)</dc:creator>
  <cp:lastModifiedBy>Michaloski, John L. (Fed)</cp:lastModifiedBy>
  <cp:revision>49</cp:revision>
  <cp:lastPrinted>2016-09-15T17:47:46Z</cp:lastPrinted>
  <dcterms:created xsi:type="dcterms:W3CDTF">2016-09-15T15:57:55Z</dcterms:created>
  <dcterms:modified xsi:type="dcterms:W3CDTF">2016-10-11T20:58:06Z</dcterms:modified>
</cp:coreProperties>
</file>